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.fntdata"/><Relationship Id="rId24" Type="http://schemas.openxmlformats.org/officeDocument/2006/relationships/slide" Target="slides/slide19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8.xml"/><Relationship Id="rId45" Type="http://schemas.openxmlformats.org/officeDocument/2006/relationships/font" Target="fonts/SourceSans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NASA Langley Sonic Boom Simulator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gif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6FA8D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">
    <p:bg>
      <p:bgPr>
        <a:solidFill>
          <a:srgbClr val="6FA8DC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6" name="Shape 56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Shape 6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rtl="0" algn="r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rtl="0" algn="r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rtl="0" algn="r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rtl="0" algn="r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rtl="0" algn="r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rtl="0" algn="r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rtl="0" algn="r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rtl="0" algn="r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" name="Shape 9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Shape 9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" type="body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b="1" i="1" sz="4000"/>
            </a:lvl1pPr>
            <a:lvl2pPr lvl="1" rtl="0">
              <a:spcBef>
                <a:spcPts val="0"/>
              </a:spcBef>
              <a:buSzPct val="100000"/>
              <a:defRPr b="1" i="1" sz="4000"/>
            </a:lvl2pPr>
            <a:lvl3pPr lvl="2" rtl="0">
              <a:spcBef>
                <a:spcPts val="0"/>
              </a:spcBef>
              <a:buSzPct val="100000"/>
              <a:defRPr b="1" i="1" sz="4000"/>
            </a:lvl3pPr>
            <a:lvl4pPr lvl="3" rtl="0">
              <a:spcBef>
                <a:spcPts val="0"/>
              </a:spcBef>
              <a:buSzPct val="100000"/>
              <a:defRPr b="1" i="1" sz="4000"/>
            </a:lvl4pPr>
            <a:lvl5pPr lvl="4" rtl="0">
              <a:spcBef>
                <a:spcPts val="0"/>
              </a:spcBef>
              <a:buSzPct val="100000"/>
              <a:defRPr b="1" i="1" sz="4000"/>
            </a:lvl5pPr>
            <a:lvl6pPr lvl="5" rtl="0">
              <a:spcBef>
                <a:spcPts val="0"/>
              </a:spcBef>
              <a:buSzPct val="100000"/>
              <a:defRPr b="1" i="1" sz="4000"/>
            </a:lvl6pPr>
            <a:lvl7pPr lvl="6" rtl="0">
              <a:spcBef>
                <a:spcPts val="0"/>
              </a:spcBef>
              <a:buSzPct val="100000"/>
              <a:defRPr b="1" i="1" sz="4000"/>
            </a:lvl7pPr>
            <a:lvl8pPr lvl="7" rtl="0">
              <a:spcBef>
                <a:spcPts val="0"/>
              </a:spcBef>
              <a:buSzPct val="100000"/>
              <a:defRPr b="1" i="1" sz="4000"/>
            </a:lvl8pPr>
            <a:lvl9pPr lvl="8">
              <a:spcBef>
                <a:spcPts val="0"/>
              </a:spcBef>
              <a:buSzPct val="100000"/>
              <a:defRPr b="1" i="1" sz="40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solidFill>
          <a:srgbClr val="6FA8DC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2874625" y="275338"/>
            <a:ext cx="5562000" cy="442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6FA8DC"/>
              </a:buClr>
              <a:buChar char="▸"/>
              <a:defRPr/>
            </a:lvl1pPr>
            <a:lvl2pPr lvl="1">
              <a:spcBef>
                <a:spcPts val="0"/>
              </a:spcBef>
              <a:buClr>
                <a:srgbClr val="6FA8DC"/>
              </a:buClr>
              <a:defRPr/>
            </a:lvl2pPr>
            <a:lvl3pPr lvl="2">
              <a:spcBef>
                <a:spcPts val="0"/>
              </a:spcBef>
              <a:buClr>
                <a:srgbClr val="6FA8DC"/>
              </a:buClr>
              <a:defRPr/>
            </a:lvl3pPr>
            <a:lvl4pPr lvl="3">
              <a:spcBef>
                <a:spcPts val="0"/>
              </a:spcBef>
              <a:buClr>
                <a:srgbClr val="6FA8DC"/>
              </a:buClr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p-trans.gif" id="23" name="Shape 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80999" y="475149"/>
            <a:ext cx="2545099" cy="37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bg>
      <p:bgPr>
        <a:solidFill>
          <a:srgbClr val="6FA8DC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3c_trace.png" id="25" name="Shape 25"/>
          <p:cNvPicPr preferRelativeResize="0"/>
          <p:nvPr/>
        </p:nvPicPr>
        <p:blipFill rotWithShape="1">
          <a:blip r:embed="rId2">
            <a:alphaModFix amt="71000"/>
          </a:blip>
          <a:srcRect b="0" l="0" r="43288" t="0"/>
          <a:stretch/>
        </p:blipFill>
        <p:spPr>
          <a:xfrm>
            <a:off x="-855725" y="1241075"/>
            <a:ext cx="2950924" cy="3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2544225" y="297366"/>
            <a:ext cx="2981400" cy="466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5705275" y="297366"/>
            <a:ext cx="2981400" cy="466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bg>
      <p:bgPr>
        <a:solidFill>
          <a:srgbClr val="6FA8DC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3" type="body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r3c_trace.png" id="37" name="Shape 37"/>
          <p:cNvPicPr preferRelativeResize="0"/>
          <p:nvPr/>
        </p:nvPicPr>
        <p:blipFill rotWithShape="1">
          <a:blip r:embed="rId2">
            <a:alphaModFix amt="71000"/>
          </a:blip>
          <a:srcRect b="0" l="0" r="43288" t="0"/>
          <a:stretch/>
        </p:blipFill>
        <p:spPr>
          <a:xfrm>
            <a:off x="-855725" y="1241075"/>
            <a:ext cx="2950924" cy="3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solidFill>
          <a:srgbClr val="6FA8DC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" name="Shape 41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r3c_trace.png" id="42" name="Shape 42"/>
          <p:cNvPicPr preferRelativeResize="0"/>
          <p:nvPr/>
        </p:nvPicPr>
        <p:blipFill rotWithShape="1">
          <a:blip r:embed="rId2">
            <a:alphaModFix amt="71000"/>
          </a:blip>
          <a:srcRect b="0" l="0" r="43288" t="0"/>
          <a:stretch/>
        </p:blipFill>
        <p:spPr>
          <a:xfrm>
            <a:off x="-855725" y="1241075"/>
            <a:ext cx="2950924" cy="3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1963669" y="4316890"/>
            <a:ext cx="2346900" cy="51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ig imag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rgbClr val="073763">
              <a:alpha val="6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b="1" lang="en" sz="48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gif"/><Relationship Id="rId4" Type="http://schemas.openxmlformats.org/officeDocument/2006/relationships/image" Target="../media/image0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168650" y="132500"/>
            <a:ext cx="8975100" cy="236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HUMAN RESPONSE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TO SONIC BOOMS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168650" y="2613900"/>
            <a:ext cx="43002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JOHN KARASINSKI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DECEMBER 1, 2016</a:t>
            </a:r>
          </a:p>
        </p:txBody>
      </p:sp>
      <p:pic>
        <p:nvPicPr>
          <p:cNvPr descr="p-trans.gif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24" y="511974"/>
            <a:ext cx="3146124" cy="459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8058304754424.gif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27025" y="1091074"/>
            <a:ext cx="5123349" cy="36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12" y="143487"/>
            <a:ext cx="8543574" cy="48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25" y="143498"/>
            <a:ext cx="8543550" cy="483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424" y="127887"/>
            <a:ext cx="6903150" cy="48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2874625" y="275350"/>
            <a:ext cx="58794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MODELLING BOOMS</a:t>
            </a: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 (PART 1)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N-wave signature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Rise time, P</a:t>
            </a:r>
            <a:r>
              <a:rPr baseline="-25000" lang="en" sz="1800"/>
              <a:t>max</a:t>
            </a:r>
            <a:r>
              <a:rPr lang="en" sz="1800"/>
              <a:t>, Duration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Front-shock-minimized (FSM)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Front-shock rise time, secondary rise time, peak overpressure, front-shock overpressure</a:t>
            </a:r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62" y="127887"/>
            <a:ext cx="8262875" cy="48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80975"/>
            <a:ext cx="64389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2874625" y="275338"/>
            <a:ext cx="55620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STARTLE RESPONSE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</a:pPr>
            <a:r>
              <a:rPr lang="en" sz="2400"/>
              <a:t>Short rise times -&gt; Large annoyance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Abrupt, loud noises are startling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Can you adapt?</a:t>
            </a: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675" y="142312"/>
            <a:ext cx="5324649" cy="48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2874625" y="275350"/>
            <a:ext cx="59946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MODELLING BOOMS (PART 2)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N-wave signature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Rise time, P</a:t>
            </a:r>
            <a:r>
              <a:rPr baseline="-25000" lang="en" sz="1800"/>
              <a:t>max</a:t>
            </a:r>
            <a:r>
              <a:rPr lang="en" sz="1800"/>
              <a:t>, Duration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Front-shock-minimized (FSM)</a:t>
            </a: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Front-shock rise time, secondary rise time, peak overpressure, front-shock overpressure</a:t>
            </a:r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0801"/>
            <a:ext cx="8839198" cy="438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12" y="143487"/>
            <a:ext cx="8365575" cy="48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Chuck Yeager, Bell X-1 (1957)</a:t>
            </a:r>
          </a:p>
        </p:txBody>
      </p:sp>
      <p:pic>
        <p:nvPicPr>
          <p:cNvPr descr="Chuck_Yeager.jp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408" y="1220825"/>
            <a:ext cx="4879182" cy="377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87" y="152400"/>
            <a:ext cx="8684025" cy="48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2874625" y="275350"/>
            <a:ext cx="59946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COMMERCIAL TRANSPORT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</a:pPr>
            <a:r>
              <a:rPr lang="en" sz="2400"/>
              <a:t>It would be nice to make money off this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Effects on the population?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Indoor vs outdoor perceptions</a:t>
            </a:r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44" y="152400"/>
            <a:ext cx="657831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66033" l="0" r="0" t="0"/>
          <a:stretch/>
        </p:blipFill>
        <p:spPr>
          <a:xfrm>
            <a:off x="294525" y="160275"/>
            <a:ext cx="3033025" cy="2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66083"/>
          <a:stretch/>
        </p:blipFill>
        <p:spPr>
          <a:xfrm>
            <a:off x="294524" y="2639750"/>
            <a:ext cx="2854125" cy="214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32825" l="0" r="0" t="33967"/>
          <a:stretch/>
        </p:blipFill>
        <p:spPr>
          <a:xfrm>
            <a:off x="3327550" y="788849"/>
            <a:ext cx="4848500" cy="35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2874625" y="275350"/>
            <a:ext cx="59946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SUBJECT TESTING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So far this is modelling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Actual humans?</a:t>
            </a: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71874" cy="284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25" y="2118850"/>
            <a:ext cx="4271875" cy="28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08" y="152400"/>
            <a:ext cx="51741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2874625" y="275350"/>
            <a:ext cx="59946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FUTURE RESEARCH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Still no clear agreement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2400"/>
              <a:t>Will aircraft ever be able to go supersonic over land?</a:t>
            </a: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237" y="344425"/>
            <a:ext cx="5939524" cy="44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825" y="487362"/>
            <a:ext cx="5558349" cy="4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2874625" y="275338"/>
            <a:ext cx="55620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THE EARLY YEARS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1950 USAF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Correlate pressure with theory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Keep humans “far enough away”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Weapon?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12" y="166899"/>
            <a:ext cx="5684174" cy="48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2874625" y="275338"/>
            <a:ext cx="55620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INITIAL EXPERIMENTS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Two aircraft at Mach 1.05-1.16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Unique wave shapes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Glass breakage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Test on humans within 50 feet</a:t>
            </a:r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73" y="152400"/>
            <a:ext cx="67180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156475" y="3756999"/>
            <a:ext cx="1807200" cy="12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2874625" y="275338"/>
            <a:ext cx="5562000" cy="442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MANY NOISE METRICS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Predict loudness, or annoyance, or...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Sound Pressure Levels (SPL)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073763"/>
              </a:buClr>
              <a:buSzPct val="100000"/>
            </a:pPr>
            <a:r>
              <a:rPr lang="en" sz="2400"/>
              <a:t>Yolo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SLA, LL</a:t>
            </a:r>
            <a:r>
              <a:rPr baseline="-25000" lang="en" sz="2400"/>
              <a:t>S</a:t>
            </a:r>
            <a:r>
              <a:rPr lang="en" sz="2400"/>
              <a:t>, LL</a:t>
            </a:r>
            <a:r>
              <a:rPr baseline="-25000" lang="en" sz="2400"/>
              <a:t>Z</a:t>
            </a:r>
            <a:r>
              <a:rPr lang="en" sz="2400"/>
              <a:t>, PNL, PL, EPNL... 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27675" y="486600"/>
            <a:ext cx="18072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1 at 1.22.28 AM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350" y="2635525"/>
            <a:ext cx="3069325" cy="10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12" y="143487"/>
            <a:ext cx="8543574" cy="48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